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2" r:id="rId3"/>
    <p:sldId id="303" r:id="rId4"/>
    <p:sldId id="304" r:id="rId5"/>
    <p:sldId id="305" r:id="rId6"/>
    <p:sldId id="306" r:id="rId7"/>
    <p:sldId id="296" r:id="rId8"/>
    <p:sldId id="307" r:id="rId9"/>
    <p:sldId id="310" r:id="rId10"/>
    <p:sldId id="316" r:id="rId11"/>
    <p:sldId id="311" r:id="rId12"/>
    <p:sldId id="312" r:id="rId13"/>
    <p:sldId id="313" r:id="rId14"/>
    <p:sldId id="317" r:id="rId15"/>
    <p:sldId id="283" r:id="rId16"/>
    <p:sldId id="320" r:id="rId17"/>
    <p:sldId id="318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3E45-B8D9-4113-8959-6BB4076D71D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7FFE-EB14-4A06-A545-607F63DE8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8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57D9B-2DD9-47D8-9460-3BC32627DAE0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716FD-9BB0-4DCE-8736-8F33A22C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8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2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7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7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2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82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0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5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5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5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7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6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9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5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5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264400" y="260648"/>
            <a:ext cx="1879600" cy="129918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818334">
            <a:off x="5940447" y="2300643"/>
            <a:ext cx="2647904" cy="363869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8640"/>
            <a:ext cx="8376630" cy="6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443227" y="2677047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Направить предложение по установлению индикаторов и показателей реализации мероприятий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«точка роста» в разрезе по каждой школе</a:t>
            </a:r>
          </a:p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443227" y="4844114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Комплект оборудование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центра «Точка роста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00032"/>
            <a:ext cx="800323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Оснащение оборудованием</a:t>
            </a:r>
            <a:r>
              <a:rPr lang="ru-RU" sz="1600" dirty="0"/>
              <a:t>, средствами обучения и воспитания для изучения (в том числе экспериментального) предметов, курсов, дисциплин (модулей) естественно-научной направленности и технологической направленностей при реализации основных общеобразовательных программ и дополнительных общеобразовательных программ, в том числе для расширения содержания учебных предметов «Физика», «Химия», «Биология</a:t>
            </a:r>
            <a:r>
              <a:rPr lang="ru-RU" sz="1600" dirty="0" smtClean="0"/>
              <a:t>»;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оснащение </a:t>
            </a:r>
            <a:r>
              <a:rPr lang="ru-RU" sz="1600" dirty="0"/>
              <a:t>оборудованием, средствами обучения и воспитания для изучения основ робототехники, механики, </a:t>
            </a:r>
            <a:r>
              <a:rPr lang="ru-RU" sz="1600" dirty="0" err="1"/>
              <a:t>мехатроники</a:t>
            </a:r>
            <a:r>
              <a:rPr lang="ru-RU" sz="1600" dirty="0"/>
              <a:t>, освоения основ программирования, реализации программ дополнительного образования технической и естественно-научной направленностей и т. д</a:t>
            </a:r>
            <a:r>
              <a:rPr lang="ru-RU" sz="1600" dirty="0" smtClean="0"/>
              <a:t>.;</a:t>
            </a:r>
            <a:endParaRPr lang="ru-RU" sz="1600" dirty="0"/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Оснащение компьютерным </a:t>
            </a:r>
            <a:r>
              <a:rPr lang="ru-RU" sz="1600" dirty="0"/>
              <a:t>и иным оборудованием.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006103" y="3718227"/>
            <a:ext cx="1656184" cy="6480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955346" y="4704146"/>
            <a:ext cx="1656184" cy="6480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8696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СТАНДАРТНЫЙ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6281" y="4892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ПРОФИЛЬНЫЙ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7042" y="6105493"/>
            <a:ext cx="6885238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>
                <a:solidFill>
                  <a:srgbClr val="C00000"/>
                </a:solidFill>
              </a:rPr>
              <a:t>Для малокомплектных общеобразовательных </a:t>
            </a:r>
            <a:r>
              <a:rPr lang="ru-RU" sz="1600" i="1" dirty="0" smtClean="0">
                <a:solidFill>
                  <a:srgbClr val="C00000"/>
                </a:solidFill>
              </a:rPr>
              <a:t>организаций  </a:t>
            </a:r>
            <a:r>
              <a:rPr lang="ru-RU" sz="1600" i="1" dirty="0">
                <a:solidFill>
                  <a:srgbClr val="C00000"/>
                </a:solidFill>
              </a:rPr>
              <a:t>объем единиц средств обучения и воспитания формируется в меньшем количестве.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3967" y="3645234"/>
            <a:ext cx="4605389" cy="819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 smtClean="0">
                <a:solidFill>
                  <a:srgbClr val="C00000"/>
                </a:solidFill>
              </a:rPr>
              <a:t>В случае отсутствия </a:t>
            </a:r>
            <a:r>
              <a:rPr lang="ru-RU" sz="1600" i="1" dirty="0">
                <a:solidFill>
                  <a:srgbClr val="C00000"/>
                </a:solidFill>
              </a:rPr>
              <a:t>в </a:t>
            </a:r>
            <a:r>
              <a:rPr lang="ru-RU" sz="1600" i="1" dirty="0" smtClean="0">
                <a:solidFill>
                  <a:srgbClr val="C00000"/>
                </a:solidFill>
              </a:rPr>
              <a:t>школе, </a:t>
            </a:r>
            <a:r>
              <a:rPr lang="ru-RU" sz="1600" i="1" dirty="0">
                <a:solidFill>
                  <a:srgbClr val="C00000"/>
                </a:solidFill>
              </a:rPr>
              <a:t>оснащение </a:t>
            </a:r>
            <a:r>
              <a:rPr lang="ru-RU" sz="1600" i="1" dirty="0" smtClean="0">
                <a:solidFill>
                  <a:srgbClr val="C00000"/>
                </a:solidFill>
              </a:rPr>
              <a:t>которой </a:t>
            </a:r>
            <a:r>
              <a:rPr lang="ru-RU" sz="1600" i="1" dirty="0">
                <a:solidFill>
                  <a:srgbClr val="C00000"/>
                </a:solidFill>
              </a:rPr>
              <a:t>планируется, оборудования, расходных материалов, средств обучения и воспитания, указанных в перечне стандартного </a:t>
            </a:r>
            <a:r>
              <a:rPr lang="ru-RU" sz="1600" i="1" dirty="0" smtClean="0">
                <a:solidFill>
                  <a:srgbClr val="C00000"/>
                </a:solidFill>
              </a:rPr>
              <a:t>комплекта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1510" y="4537245"/>
            <a:ext cx="4697846" cy="1358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 smtClean="0">
                <a:solidFill>
                  <a:srgbClr val="C00000"/>
                </a:solidFill>
              </a:rPr>
              <a:t>Для школ, имеющих </a:t>
            </a:r>
            <a:r>
              <a:rPr lang="ru-RU" sz="1600" i="1" dirty="0">
                <a:solidFill>
                  <a:srgbClr val="C00000"/>
                </a:solidFill>
              </a:rPr>
              <a:t>на момент создания центра «Точка роста» набор средств обучения и воспитания, покрывающий своими функциональными возможностями базовые потребности при изучении предметов «Физика», «Химия» и «Биология</a:t>
            </a:r>
            <a:r>
              <a:rPr lang="ru-RU" sz="1600" i="1" dirty="0" smtClean="0">
                <a:solidFill>
                  <a:srgbClr val="C00000"/>
                </a:solidFill>
              </a:rPr>
              <a:t>», при наличии условий </a:t>
            </a:r>
            <a:r>
              <a:rPr lang="ru-RU" sz="1600" i="1" dirty="0">
                <a:solidFill>
                  <a:srgbClr val="C00000"/>
                </a:solidFill>
              </a:rPr>
              <a:t>для хранения и использования химических </a:t>
            </a:r>
            <a:r>
              <a:rPr lang="ru-RU" sz="1600" i="1" dirty="0" smtClean="0">
                <a:solidFill>
                  <a:srgbClr val="C00000"/>
                </a:solidFill>
              </a:rPr>
              <a:t>реактивов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458631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Стандартный комплект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оборудование центра «Точка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5217" y="1052736"/>
            <a:ext cx="73740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ЕСТЕСТВЕННОНАУЧНАЯ НАПРАВЛЕННОСТЬ</a:t>
            </a:r>
          </a:p>
          <a:p>
            <a:r>
              <a:rPr lang="ru-RU" sz="1400" dirty="0" smtClean="0"/>
              <a:t>1. Общее </a:t>
            </a:r>
            <a:r>
              <a:rPr lang="ru-RU" sz="1400" dirty="0"/>
              <a:t>оборудование (физика, химия, биология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1.1. Цифровая </a:t>
            </a:r>
            <a:r>
              <a:rPr lang="ru-RU" sz="1400" dirty="0"/>
              <a:t>лаборатория ученическая (физика, химия, биология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1.2.Комплект </a:t>
            </a:r>
            <a:r>
              <a:rPr lang="ru-RU" sz="1400" dirty="0"/>
              <a:t>посуды и оборудования для ученических опытов (физика, химия, биология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2. Биология</a:t>
            </a:r>
          </a:p>
          <a:p>
            <a:r>
              <a:rPr lang="ru-RU" sz="1400" dirty="0" smtClean="0"/>
              <a:t>2.1. Комплект </a:t>
            </a:r>
            <a:r>
              <a:rPr lang="ru-RU" sz="1400" dirty="0"/>
              <a:t>влажных препаратов </a:t>
            </a:r>
            <a:r>
              <a:rPr lang="ru-RU" sz="1400" dirty="0" smtClean="0"/>
              <a:t>демонстрационный</a:t>
            </a:r>
          </a:p>
          <a:p>
            <a:r>
              <a:rPr lang="ru-RU" sz="1400" dirty="0" smtClean="0"/>
              <a:t>2.2. Комплект </a:t>
            </a:r>
            <a:r>
              <a:rPr lang="ru-RU" sz="1400" dirty="0"/>
              <a:t>гербариев </a:t>
            </a:r>
            <a:r>
              <a:rPr lang="ru-RU" sz="1400" dirty="0" smtClean="0"/>
              <a:t>демонстрационный</a:t>
            </a:r>
          </a:p>
          <a:p>
            <a:r>
              <a:rPr lang="ru-RU" sz="1400" dirty="0" smtClean="0"/>
              <a:t>2.3. Комплект </a:t>
            </a:r>
            <a:r>
              <a:rPr lang="ru-RU" sz="1400" dirty="0"/>
              <a:t>коллекций демонстрационный (по разным темам курса биологии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3. Химия</a:t>
            </a:r>
            <a:endParaRPr lang="ru-RU" sz="1400" dirty="0"/>
          </a:p>
          <a:p>
            <a:r>
              <a:rPr lang="ru-RU" sz="1400" dirty="0"/>
              <a:t>3.1</a:t>
            </a:r>
            <a:r>
              <a:rPr lang="ru-RU" sz="1400" dirty="0" smtClean="0"/>
              <a:t>. Демонстрационное оборудование</a:t>
            </a:r>
          </a:p>
          <a:p>
            <a:r>
              <a:rPr lang="ru-RU" sz="1400" dirty="0" smtClean="0"/>
              <a:t>3.2. Комплект </a:t>
            </a:r>
            <a:r>
              <a:rPr lang="ru-RU" sz="1400" dirty="0"/>
              <a:t>химических реактивов 	</a:t>
            </a:r>
          </a:p>
          <a:p>
            <a:r>
              <a:rPr lang="ru-RU" sz="1400" dirty="0" smtClean="0"/>
              <a:t>3.3. Комплект </a:t>
            </a:r>
            <a:r>
              <a:rPr lang="ru-RU" sz="1400" dirty="0"/>
              <a:t>коллекций из </a:t>
            </a:r>
            <a:r>
              <a:rPr lang="ru-RU" sz="1400" dirty="0" smtClean="0"/>
              <a:t>списка</a:t>
            </a:r>
          </a:p>
          <a:p>
            <a:r>
              <a:rPr lang="ru-RU" sz="1400" dirty="0"/>
              <a:t>4. </a:t>
            </a:r>
            <a:r>
              <a:rPr lang="ru-RU" sz="1400" dirty="0" smtClean="0"/>
              <a:t>Физика</a:t>
            </a:r>
          </a:p>
          <a:p>
            <a:r>
              <a:rPr lang="ru-RU" sz="1400" dirty="0" smtClean="0"/>
              <a:t>4.1</a:t>
            </a:r>
            <a:r>
              <a:rPr lang="ru-RU" sz="1400" dirty="0"/>
              <a:t>. Оборудование для демонстрационных </a:t>
            </a:r>
            <a:r>
              <a:rPr lang="ru-RU" sz="1400" dirty="0" smtClean="0"/>
              <a:t>опытов</a:t>
            </a:r>
          </a:p>
          <a:p>
            <a:r>
              <a:rPr lang="ru-RU" sz="1400" dirty="0"/>
              <a:t>4.2. Оборудование для лабораторных работ и ученических опытов (на базе комплектов для ОГЭ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ТЕХНОЛОГИЧЕСКАЯ </a:t>
            </a:r>
            <a:r>
              <a:rPr lang="ru-RU" sz="1400" b="1" dirty="0"/>
              <a:t>НАПРАВЛЕННОСТЬ</a:t>
            </a:r>
          </a:p>
          <a:p>
            <a:r>
              <a:rPr lang="ru-RU" sz="1400" dirty="0" smtClean="0"/>
              <a:t>1. Образовательный </a:t>
            </a:r>
            <a:r>
              <a:rPr lang="ru-RU" sz="1400" dirty="0"/>
              <a:t>конструктор для практики блочного программирования с комплектом </a:t>
            </a:r>
            <a:r>
              <a:rPr lang="ru-RU" sz="1400" dirty="0" smtClean="0"/>
              <a:t>датчиков</a:t>
            </a:r>
          </a:p>
          <a:p>
            <a:r>
              <a:rPr lang="ru-RU" sz="1400" dirty="0" smtClean="0"/>
              <a:t>2. Образовательный </a:t>
            </a:r>
            <a:r>
              <a:rPr lang="ru-RU" sz="1400" dirty="0"/>
              <a:t>набор по механике, </a:t>
            </a:r>
            <a:r>
              <a:rPr lang="ru-RU" sz="1400" dirty="0" err="1"/>
              <a:t>мехатронике</a:t>
            </a:r>
            <a:r>
              <a:rPr lang="ru-RU" sz="1400" dirty="0"/>
              <a:t> и </a:t>
            </a:r>
            <a:r>
              <a:rPr lang="ru-RU" sz="1400" dirty="0" smtClean="0"/>
              <a:t>робототехнике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 smtClean="0"/>
              <a:t>1. Ноутбук</a:t>
            </a:r>
            <a:endParaRPr lang="ru-RU" sz="1400" dirty="0"/>
          </a:p>
          <a:p>
            <a:r>
              <a:rPr lang="ru-RU" sz="1400" dirty="0" smtClean="0"/>
              <a:t>2. МФУ </a:t>
            </a:r>
            <a:r>
              <a:rPr lang="ru-RU" sz="1400" dirty="0"/>
              <a:t>(принтер, сканер, копир)</a:t>
            </a:r>
          </a:p>
        </p:txBody>
      </p:sp>
    </p:spTree>
    <p:extLst>
      <p:ext uri="{BB962C8B-B14F-4D97-AF65-F5344CB8AC3E}">
        <p14:creationId xmlns:p14="http://schemas.microsoft.com/office/powerpoint/2010/main" val="17129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294849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Профильный комплект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оборудование центра «Точка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480" y="924650"/>
            <a:ext cx="78758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БАЗОВАЯ (ОБЯЗАТЕЛЬНАЯ ЧАСТЬ)</a:t>
            </a:r>
          </a:p>
          <a:p>
            <a:r>
              <a:rPr lang="ru-RU" sz="1400" b="1" dirty="0" smtClean="0"/>
              <a:t>ЕСТЕСТВЕННОНАУЧНАЯ НАПРАВЛЕННОСТЬ</a:t>
            </a:r>
          </a:p>
          <a:p>
            <a:r>
              <a:rPr lang="ru-RU" sz="1400" dirty="0" smtClean="0"/>
              <a:t>1. Цифровая </a:t>
            </a:r>
            <a:r>
              <a:rPr lang="ru-RU" sz="1400" dirty="0"/>
              <a:t>лаборатория </a:t>
            </a:r>
            <a:r>
              <a:rPr lang="ru-RU" sz="1400" dirty="0" smtClean="0"/>
              <a:t>по биологии (ученическая)</a:t>
            </a:r>
          </a:p>
          <a:p>
            <a:r>
              <a:rPr lang="ru-RU" sz="1400" dirty="0" smtClean="0"/>
              <a:t>2. Цифровая </a:t>
            </a:r>
            <a:r>
              <a:rPr lang="ru-RU" sz="1400" dirty="0"/>
              <a:t>лаборатория по химии (ученическая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3. Цифровая </a:t>
            </a:r>
            <a:r>
              <a:rPr lang="ru-RU" sz="1400" dirty="0"/>
              <a:t>лаборатория по физике (ученическая)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/>
              <a:t>1. Ноутбук</a:t>
            </a:r>
          </a:p>
          <a:p>
            <a:r>
              <a:rPr lang="ru-RU" sz="1400" dirty="0"/>
              <a:t>2. МФУ (принтер, сканер, копир)</a:t>
            </a:r>
          </a:p>
          <a:p>
            <a:r>
              <a:rPr lang="ru-RU" sz="1400" b="1" dirty="0"/>
              <a:t>ДОПОЛНИТЕЛЬНОЕ ОБОРУДОВАНИЕ</a:t>
            </a:r>
          </a:p>
          <a:p>
            <a:r>
              <a:rPr lang="ru-RU" sz="1400" b="1" dirty="0" smtClean="0"/>
              <a:t>ЕСТЕСТВЕННОНАУЧНАЯ НАПРАВЛЕННОСТЬ</a:t>
            </a:r>
          </a:p>
          <a:p>
            <a:r>
              <a:rPr lang="ru-RU" sz="1400" dirty="0"/>
              <a:t>1. Цифровая лаборатория по биологии (ученическая)</a:t>
            </a:r>
          </a:p>
          <a:p>
            <a:r>
              <a:rPr lang="ru-RU" sz="1400" dirty="0"/>
              <a:t>2. Цифровая лаборатория по химии (ученическая)</a:t>
            </a:r>
          </a:p>
          <a:p>
            <a:r>
              <a:rPr lang="ru-RU" sz="1400" dirty="0"/>
              <a:t>3. Цифровая лаборатория по физике (ученическая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4. Цифровая </a:t>
            </a:r>
            <a:r>
              <a:rPr lang="ru-RU" sz="1400" dirty="0"/>
              <a:t>лаборатория по </a:t>
            </a:r>
            <a:r>
              <a:rPr lang="ru-RU" sz="1400" dirty="0" smtClean="0"/>
              <a:t>физиологии (профильный уровень)</a:t>
            </a:r>
            <a:endParaRPr lang="ru-RU" sz="1400" dirty="0"/>
          </a:p>
          <a:p>
            <a:r>
              <a:rPr lang="ru-RU" sz="1400" dirty="0" smtClean="0"/>
              <a:t>5. Цифровая </a:t>
            </a:r>
            <a:r>
              <a:rPr lang="ru-RU" sz="1400" dirty="0"/>
              <a:t>лаборатория по </a:t>
            </a:r>
            <a:r>
              <a:rPr lang="ru-RU" sz="1400" dirty="0" smtClean="0"/>
              <a:t>экологии </a:t>
            </a:r>
          </a:p>
          <a:p>
            <a:r>
              <a:rPr lang="ru-RU" sz="1400" dirty="0" smtClean="0"/>
              <a:t>6. Микроскоп </a:t>
            </a:r>
            <a:r>
              <a:rPr lang="ru-RU" sz="1400" dirty="0"/>
              <a:t>цифровой 	</a:t>
            </a:r>
          </a:p>
          <a:p>
            <a:r>
              <a:rPr lang="ru-RU" sz="1400" dirty="0" smtClean="0"/>
              <a:t>7. Набор </a:t>
            </a:r>
            <a:r>
              <a:rPr lang="ru-RU" sz="1400" dirty="0"/>
              <a:t>ОГЭ по </a:t>
            </a:r>
            <a:r>
              <a:rPr lang="ru-RU" sz="1400" dirty="0" smtClean="0"/>
              <a:t>химии</a:t>
            </a:r>
          </a:p>
          <a:p>
            <a:r>
              <a:rPr lang="ru-RU" sz="1400" dirty="0" smtClean="0"/>
              <a:t>8. Учебная </a:t>
            </a:r>
            <a:r>
              <a:rPr lang="ru-RU" sz="1400" dirty="0"/>
              <a:t>лаборатория по </a:t>
            </a:r>
            <a:r>
              <a:rPr lang="ru-RU" sz="1400" dirty="0" err="1"/>
              <a:t>нейротехнологии</a:t>
            </a:r>
            <a:endParaRPr lang="ru-RU" sz="1400" dirty="0"/>
          </a:p>
          <a:p>
            <a:r>
              <a:rPr lang="ru-RU" sz="1400" b="1" dirty="0" smtClean="0"/>
              <a:t>ТЕХНОЛОГИЧЕСКАЯ </a:t>
            </a:r>
            <a:r>
              <a:rPr lang="ru-RU" sz="1400" b="1" dirty="0"/>
              <a:t>НАПРАВЛЕННОСТЬ</a:t>
            </a:r>
          </a:p>
          <a:p>
            <a:r>
              <a:rPr lang="ru-RU" sz="1400" dirty="0" smtClean="0"/>
              <a:t>9. Образовательный </a:t>
            </a:r>
            <a:r>
              <a:rPr lang="ru-RU" sz="1400" dirty="0"/>
              <a:t>конструктор для практики блочного программирования с комплектом </a:t>
            </a:r>
            <a:r>
              <a:rPr lang="ru-RU" sz="1400" dirty="0" smtClean="0"/>
              <a:t>датчиков</a:t>
            </a:r>
          </a:p>
          <a:p>
            <a:r>
              <a:rPr lang="ru-RU" sz="1400" dirty="0" smtClean="0"/>
              <a:t>10. Образовательный </a:t>
            </a:r>
            <a:r>
              <a:rPr lang="ru-RU" sz="1400" dirty="0"/>
              <a:t>набор по механике, </a:t>
            </a:r>
            <a:r>
              <a:rPr lang="ru-RU" sz="1400" dirty="0" err="1"/>
              <a:t>мехатронике</a:t>
            </a:r>
            <a:r>
              <a:rPr lang="ru-RU" sz="1400" dirty="0"/>
              <a:t> и </a:t>
            </a:r>
            <a:r>
              <a:rPr lang="ru-RU" sz="1400" dirty="0" smtClean="0"/>
              <a:t>робототехнике</a:t>
            </a:r>
          </a:p>
          <a:p>
            <a:r>
              <a:rPr lang="ru-RU" sz="1400" dirty="0" smtClean="0"/>
              <a:t>11. </a:t>
            </a:r>
            <a:r>
              <a:rPr lang="ru-RU" sz="1400" dirty="0" err="1"/>
              <a:t>Четырёхосевой</a:t>
            </a:r>
            <a:r>
              <a:rPr lang="ru-RU" sz="1400" dirty="0"/>
              <a:t> учебный робот- манипулятор с модульными сменными насадками </a:t>
            </a:r>
            <a:endParaRPr lang="ru-RU" sz="1400" dirty="0" smtClean="0"/>
          </a:p>
          <a:p>
            <a:r>
              <a:rPr lang="ru-RU" sz="1400" dirty="0" smtClean="0"/>
              <a:t>1. Образовательный </a:t>
            </a:r>
            <a:r>
              <a:rPr lang="ru-RU" sz="1400" dirty="0"/>
              <a:t>набор для изучения многокомпонентных робототехнических систем и манипуляционных роботов	</a:t>
            </a:r>
          </a:p>
          <a:p>
            <a:r>
              <a:rPr lang="ru-RU" sz="1400" b="1" dirty="0" smtClean="0"/>
              <a:t>КОМПЬЮТЕРНОЕ ОБОРУДОВАНИЕ</a:t>
            </a:r>
          </a:p>
          <a:p>
            <a:r>
              <a:rPr lang="ru-RU" sz="1400" dirty="0"/>
              <a:t>13. Ноутбук</a:t>
            </a:r>
          </a:p>
          <a:p>
            <a:r>
              <a:rPr lang="ru-RU" sz="1400" dirty="0"/>
              <a:t>14. Тележка-хранилище ноутбуков</a:t>
            </a:r>
          </a:p>
        </p:txBody>
      </p:sp>
    </p:spTree>
    <p:extLst>
      <p:ext uri="{BB962C8B-B14F-4D97-AF65-F5344CB8AC3E}">
        <p14:creationId xmlns:p14="http://schemas.microsoft.com/office/powerpoint/2010/main" val="3967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297940" y="2208793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Направить предложения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оснащение школ оборудованием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, средствами обучения и воспитания для изучения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предметов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, курсов, дисциплин (модулей) естественно-научной направленности и технологической направленностей при реализации основных общеобразовательных программ и дополнительных общеобразовательных программ, в том числе для расширения содержания учебных предметов «Физика», «Химия», «Биология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». </a:t>
            </a:r>
          </a:p>
          <a:p>
            <a:pPr algn="l">
              <a:lnSpc>
                <a:spcPts val="1800"/>
              </a:lnSpc>
            </a:pP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Определить комплект оборудования (стандартный, профильный) для каждой школы с приложением подтверждающих документов.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297940" y="4158447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72" y="4589697"/>
            <a:ext cx="8376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подтверждение отсутствия в соответствующих образовательных </a:t>
            </a:r>
            <a:r>
              <a:rPr lang="ru-RU" sz="1400" dirty="0" smtClean="0"/>
              <a:t>организациях расходных </a:t>
            </a:r>
            <a:r>
              <a:rPr lang="ru-RU" sz="1400" dirty="0"/>
              <a:t>материалов, средств обучения и воспитания, указанных в перечне стандартного комплекта;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подтверждение </a:t>
            </a:r>
            <a:r>
              <a:rPr lang="ru-RU" sz="1400" dirty="0"/>
              <a:t>наличия (либо обеспечение наличия до момента оснащения Центров «Точка роста») условий для хранения и использования химических реактивов, в том числе необходимого оборудования, включая шкаф вытяжной панорамный и шкаф для хранения химических реактивов </a:t>
            </a:r>
            <a:r>
              <a:rPr lang="ru-RU" sz="1400" dirty="0" smtClean="0"/>
              <a:t>огнеупорный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57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798425"/>
            <a:ext cx="4464496" cy="27544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02874"/>
            <a:ext cx="7645047" cy="591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186780"/>
            <a:ext cx="828092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Помещения (функциональные зоны, в том числе учебные кабинеты физики, химии, биологии) Центра «Точка роста» рекомендуется располагать в пределах одного здания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Проектирование, зонирование помещений Центров «Точка роста» и определение дизайн-решений осуществляется с учетом руководства по проектированию центров «Точка роста», утверждаемого федеральным оператором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проектировании, зонировании помещений Центров «Точка роста» следует учитывать особенности оборудования, расходных материалов, средств обучения и воспитания, которым будет обеспечиваться образовательная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3468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02874"/>
            <a:ext cx="7645047" cy="591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628800"/>
            <a:ext cx="7390095" cy="35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297940" y="2208793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Направить информацию о планируемом количестве помещений школы, на базе которых будет создан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центр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образования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естественно-научной и технологической направленностей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Точка роста» </a:t>
            </a: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297940" y="4158447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870" y="1556793"/>
            <a:ext cx="7793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Показатели:</a:t>
            </a:r>
          </a:p>
          <a:p>
            <a:endParaRPr lang="ru-RU" sz="2000" b="1" dirty="0" smtClean="0"/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 smtClean="0"/>
              <a:t>Обеспечена возможность детям получать качественное общее образование в условиях, отвечающих современным требованиям, независимо от места проживания ребенка</a:t>
            </a:r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 smtClean="0"/>
              <a:t>Обеспечена возможность профессионального развития и обучения на протяжении всей профессиональной деятельности для педагогических работников</a:t>
            </a:r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 smtClean="0"/>
              <a:t>Организовано комплексное психолого-педагогическое сопровождение участников образовательных отношений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57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25" y="1010462"/>
            <a:ext cx="85194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sz="1600" b="1" dirty="0" smtClean="0"/>
              <a:t>1. Обеспечена </a:t>
            </a:r>
            <a:r>
              <a:rPr lang="ru-RU" sz="1600" b="1" dirty="0"/>
              <a:t>возможность детям получать качественное общее образование в условиях, отвечающих современным требованиям, независимо от места проживания </a:t>
            </a:r>
            <a:r>
              <a:rPr lang="ru-RU" sz="1600" b="1" dirty="0" smtClean="0"/>
              <a:t>ребенка</a:t>
            </a:r>
          </a:p>
          <a:p>
            <a:pPr>
              <a:tabLst>
                <a:tab pos="717550" algn="l"/>
              </a:tabLst>
            </a:pPr>
            <a:endParaRPr lang="ru-RU" sz="1000" b="1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400" dirty="0" smtClean="0"/>
              <a:t>Организована </a:t>
            </a:r>
            <a:r>
              <a:rPr lang="ru-RU" sz="1400" dirty="0"/>
              <a:t>методическая поддержка общеобразовательных организаций, имеющих низкие образовательные результаты обучающихся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Создано </a:t>
            </a:r>
            <a:r>
              <a:rPr lang="ru-RU" sz="1400" dirty="0"/>
              <a:t>новых мест в общеобразовательных организациях в связи с ростом числа обучающихся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Создано </a:t>
            </a:r>
            <a:r>
              <a:rPr lang="ru-RU" sz="1400" dirty="0"/>
              <a:t>новых мест в общеобразовательных организациях.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На </a:t>
            </a:r>
            <a:r>
              <a:rPr lang="ru-RU" sz="1400" dirty="0"/>
              <a:t>базе общеобразовательных организаций созданы и функционируют детские технопарки «</a:t>
            </a:r>
            <a:r>
              <a:rPr lang="ru-RU" sz="1400" dirty="0" err="1"/>
              <a:t>Кванториум</a:t>
            </a:r>
            <a:r>
              <a:rPr lang="ru-RU" sz="1400" dirty="0"/>
              <a:t>».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В </a:t>
            </a:r>
            <a:r>
              <a:rPr lang="ru-RU" sz="1400" dirty="0"/>
              <a:t>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Обновление </a:t>
            </a:r>
            <a:r>
              <a:rPr lang="ru-RU" sz="1400" dirty="0"/>
              <a:t>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Сформирована </a:t>
            </a:r>
            <a:r>
              <a:rPr lang="ru-RU" sz="1400" dirty="0"/>
              <a:t>система управления качеством образования на основе мониторинга данных о состоянии системы образования.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Проведена </a:t>
            </a:r>
            <a:r>
              <a:rPr lang="ru-RU" sz="1400" dirty="0"/>
              <a:t>оценка качества общего образования на основе практики международных исследований качества подготовки обучающихся.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Внедрены </a:t>
            </a:r>
            <a:r>
              <a:rPr lang="ru-RU" sz="1400" dirty="0"/>
              <a:t>методики преподавания общеобразовательных дисциплин с учетом профессиональной направленности программ среднего профессионального образования, реализуемых на базе основного общего образования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Обеспечен </a:t>
            </a:r>
            <a:r>
              <a:rPr lang="ru-RU" sz="1400" dirty="0"/>
              <a:t>мониторинг качества общеобразовательной подготовки обучающихся по программам среднего профессионального образования, реализуемым на базе основного общего образования, на основе ежегодного проведения Всероссийских проверочных работ.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Создано </a:t>
            </a:r>
            <a:r>
              <a:rPr lang="ru-RU" sz="1400" dirty="0"/>
              <a:t>новых мест в общеобразовательных организациях, расположенных в сельской местности и поселках городского типа.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Обновлено содержание общего образования</a:t>
            </a:r>
          </a:p>
          <a:p>
            <a:pPr indent="457200" algn="just">
              <a:buFont typeface="+mj-lt"/>
              <a:buAutoNum type="arabicPeriod"/>
              <a:tabLst>
                <a:tab pos="890588" algn="l"/>
              </a:tabLs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2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5" y="1246082"/>
            <a:ext cx="7907915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b="1" dirty="0" smtClean="0"/>
              <a:t>2. Обеспечена </a:t>
            </a:r>
            <a:r>
              <a:rPr lang="ru-RU" b="1" dirty="0"/>
              <a:t>возможность профессионального развития и обучения на протяжении всей профессиональной деятельности для педагогических </a:t>
            </a:r>
            <a:r>
              <a:rPr lang="ru-RU" b="1" dirty="0" smtClean="0"/>
              <a:t>работников</a:t>
            </a:r>
          </a:p>
          <a:p>
            <a:pPr>
              <a:tabLst>
                <a:tab pos="717550" algn="l"/>
              </a:tabLst>
            </a:pPr>
            <a:endParaRPr lang="ru-RU" sz="1050" b="1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Сформирована </a:t>
            </a:r>
            <a:r>
              <a:rPr lang="ru-RU" sz="1600" dirty="0"/>
              <a:t>и функционирует единая федеральная система научно-методического сопровождения педагогических работников и управленческих кадров. </a:t>
            </a:r>
            <a:endParaRPr lang="ru-RU" sz="1600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Педагогические </a:t>
            </a:r>
            <a:r>
              <a:rPr lang="ru-RU" sz="1600" dirty="0"/>
              <a:t>работники и управленческие кадры системы общего, дополнительного образования детей и профессионального образования субъектов Российской Федерации повысили уровень профессионального мастерства по дополнительным профессиональным программам. 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Разработана </a:t>
            </a:r>
            <a:r>
              <a:rPr lang="ru-RU" sz="1600" dirty="0"/>
              <a:t>целевая модель аттестации руководителей общеобразовательных организаций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На </a:t>
            </a:r>
            <a:r>
              <a:rPr lang="ru-RU" sz="1600" dirty="0"/>
              <a:t>базе образовательных организаций высшего образования созданы и функционируют педагогические технопарки «</a:t>
            </a:r>
            <a:r>
              <a:rPr lang="ru-RU" sz="1600" dirty="0" err="1"/>
              <a:t>Кванториум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238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5" y="1246082"/>
            <a:ext cx="7907915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smtClean="0"/>
              <a:t>Организовано </a:t>
            </a:r>
            <a:r>
              <a:rPr lang="ru-RU" b="1" dirty="0"/>
              <a:t>комплексное психолого-педагогическое сопровождение участников образовательных отношений</a:t>
            </a:r>
            <a:endParaRPr lang="ru-RU" b="1" dirty="0" smtClean="0"/>
          </a:p>
          <a:p>
            <a:pPr>
              <a:tabLst>
                <a:tab pos="717550" algn="l"/>
              </a:tabLst>
            </a:pPr>
            <a:endParaRPr lang="ru-RU" sz="1050" b="1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Проведено </a:t>
            </a:r>
            <a:r>
              <a:rPr lang="ru-RU" sz="1600" dirty="0"/>
              <a:t>повышение квалификации штатных педагогов-психологов. Нарастающий итог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Оказаны </a:t>
            </a:r>
            <a:r>
              <a:rPr lang="ru-RU" sz="1600" dirty="0"/>
              <a:t>услуги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Нарастающий итог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Разработана </a:t>
            </a:r>
            <a:r>
              <a:rPr lang="ru-RU" sz="1600" dirty="0"/>
              <a:t>методология 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Разработана </a:t>
            </a:r>
            <a:r>
              <a:rPr lang="ru-RU" sz="1600" dirty="0"/>
              <a:t>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Обеспечено </a:t>
            </a:r>
            <a:r>
              <a:rPr lang="ru-RU" sz="1600" dirty="0"/>
              <a:t>информационное сопровождение национального проекта "Образование"</a:t>
            </a:r>
          </a:p>
        </p:txBody>
      </p:sp>
    </p:spTree>
    <p:extLst>
      <p:ext uri="{BB962C8B-B14F-4D97-AF65-F5344CB8AC3E}">
        <p14:creationId xmlns:p14="http://schemas.microsoft.com/office/powerpoint/2010/main" val="25093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реализации регионального проекта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82766"/>
              </p:ext>
            </p:extLst>
          </p:nvPr>
        </p:nvGraphicFramePr>
        <p:xfrm>
          <a:off x="539552" y="1106098"/>
          <a:ext cx="8424936" cy="4846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9633"/>
                <a:gridCol w="993367"/>
                <a:gridCol w="4433664"/>
                <a:gridCol w="2448272"/>
              </a:tblGrid>
              <a:tr h="460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Ответственный</a:t>
                      </a:r>
                      <a:endParaRPr lang="ru-RU" sz="1600" dirty="0"/>
                    </a:p>
                  </a:txBody>
                  <a:tcPr anchor="ctr"/>
                </a:tc>
              </a:tr>
              <a:tr h="7651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марта 2021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Внесение изменений в паспорт регионального проекта «Современная школа»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Министерство образования и науки РБ</a:t>
                      </a:r>
                      <a:endParaRPr lang="ru-RU" sz="1600" dirty="0"/>
                    </a:p>
                  </a:txBody>
                  <a:tcPr/>
                </a:tc>
              </a:tr>
              <a:tr h="991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марта </a:t>
                      </a:r>
                      <a:r>
                        <a:rPr lang="ru-RU" sz="1600" dirty="0" smtClean="0"/>
                        <a:t>2021 года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Внесение изменений в планы мероприятий по достижению результатов регионального проекта «Современная школа»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 территории муниципального 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Администрации</a:t>
                      </a:r>
                      <a:r>
                        <a:rPr lang="ru-RU" sz="1600" baseline="0" dirty="0" smtClean="0"/>
                        <a:t> муниципальных образований РБ</a:t>
                      </a:r>
                      <a:endParaRPr lang="ru-RU" sz="1600" dirty="0"/>
                    </a:p>
                  </a:txBody>
                  <a:tcPr/>
                </a:tc>
              </a:tr>
              <a:tr h="991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апреля 2021 года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Утверждение измененных планов мероприятий по достижению результатов регионального проекта «Современная школа»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Администрации</a:t>
                      </a:r>
                      <a:r>
                        <a:rPr lang="ru-RU" sz="1600" baseline="0" dirty="0" smtClean="0"/>
                        <a:t> муниципальных образований РБ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173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апреля 2021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Заключение дополнительных соглашений о реализации регионального проекта «Современная школа» с Министерством образования и науки РБ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Администрации</a:t>
                      </a:r>
                      <a:r>
                        <a:rPr lang="ru-RU" sz="1600" baseline="0" dirty="0" smtClean="0"/>
                        <a:t> муниципальных образований РБ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Министерство образования и науки РБ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013" t="10800" r="40550" b="3801"/>
          <a:stretch/>
        </p:blipFill>
        <p:spPr>
          <a:xfrm>
            <a:off x="4725574" y="1417803"/>
            <a:ext cx="2945271" cy="399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05" y="27480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59"/>
            <a:ext cx="34714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Распоряжение Министерства </a:t>
            </a:r>
            <a:r>
              <a:rPr lang="ru-RU" sz="1600" dirty="0"/>
              <a:t>просвещения </a:t>
            </a:r>
            <a:r>
              <a:rPr lang="ru-RU" sz="1600" dirty="0" smtClean="0"/>
              <a:t>Российской Федерации от 12 января 2021 года </a:t>
            </a:r>
            <a:r>
              <a:rPr lang="ru-RU" sz="1600" dirty="0"/>
              <a:t>№ </a:t>
            </a:r>
            <a:r>
              <a:rPr lang="ru-RU" sz="1600" dirty="0" smtClean="0"/>
              <a:t>Р-6 </a:t>
            </a:r>
            <a:br>
              <a:rPr lang="ru-RU" sz="1600" dirty="0" smtClean="0"/>
            </a:br>
            <a:r>
              <a:rPr lang="ru-RU" sz="1600" dirty="0" smtClean="0"/>
              <a:t>«Об </a:t>
            </a:r>
            <a:r>
              <a:rPr lang="ru-RU" sz="1600" dirty="0"/>
              <a:t>утверждении методических </a:t>
            </a:r>
            <a:r>
              <a:rPr lang="ru-RU" sz="1600" dirty="0" smtClean="0"/>
              <a:t>рекомендаций по </a:t>
            </a:r>
            <a:r>
              <a:rPr lang="ru-RU" sz="1600" dirty="0"/>
              <a:t>созданию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</a:t>
            </a:r>
            <a:r>
              <a:rPr lang="ru-RU" sz="1600" dirty="0" smtClean="0"/>
              <a:t>направленностей.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Распоряжение Министерства просвещения Российской Федерации от 12 января 2021 года № </a:t>
            </a:r>
            <a:r>
              <a:rPr lang="ru-RU" sz="1600" dirty="0" smtClean="0"/>
              <a:t>Р-4 «Об </a:t>
            </a:r>
            <a:r>
              <a:rPr lang="ru-RU" sz="1600" dirty="0"/>
              <a:t>утверждении методических </a:t>
            </a:r>
            <a:r>
              <a:rPr lang="ru-RU" sz="1600" dirty="0" smtClean="0"/>
              <a:t>рекомендаций по </a:t>
            </a:r>
            <a:r>
              <a:rPr lang="ru-RU" sz="1600" dirty="0"/>
              <a:t>созданию и функционированию детских технопарков «</a:t>
            </a:r>
            <a:r>
              <a:rPr lang="ru-RU" sz="1600" dirty="0" err="1"/>
              <a:t>Кванториум</a:t>
            </a:r>
            <a:r>
              <a:rPr lang="ru-RU" sz="1600" dirty="0" smtClean="0"/>
              <a:t>» на </a:t>
            </a:r>
            <a:r>
              <a:rPr lang="ru-RU" sz="1600" dirty="0"/>
              <a:t>базе общеобразовательных </a:t>
            </a:r>
            <a:r>
              <a:rPr lang="ru-RU" sz="1600" dirty="0" smtClean="0"/>
              <a:t>организаций»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4250" t="10800" r="35038" b="10800"/>
          <a:stretch/>
        </p:blipFill>
        <p:spPr>
          <a:xfrm>
            <a:off x="5907962" y="1934774"/>
            <a:ext cx="28083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79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863695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КОМПЛЕКС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МЕР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дорожная карта») по созданию и функционированию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общеобразовательных организациях, расположенных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сельской местности и малых городах Республики Башкортостан,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центров образования естественно-научной и технологической направленностей «Точка роста»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7471" y="1991867"/>
            <a:ext cx="7659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 smtClean="0"/>
              <a:t>Утверждены</a:t>
            </a:r>
            <a:r>
              <a:rPr lang="ru-RU" sz="1600" dirty="0"/>
              <a:t>: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показатели деятельности центров «Точка роста»;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типовое положение о деятельности центров «Точка роста» на территории </a:t>
            </a:r>
            <a:r>
              <a:rPr lang="ru-RU" sz="1600" dirty="0" smtClean="0"/>
              <a:t>РБ;</a:t>
            </a:r>
            <a:endParaRPr lang="ru-RU" sz="1600" dirty="0"/>
          </a:p>
          <a:p>
            <a:pPr lvl="1">
              <a:tabLst>
                <a:tab pos="625475" algn="l"/>
              </a:tabLst>
            </a:pPr>
            <a:r>
              <a:rPr lang="ru-RU" sz="1600" dirty="0"/>
              <a:t>перечень общеобразовательных организаций, расположенных в сельской местности и малых городах, на базе которых планируется создание центров «Точка роста»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Сформирован и согласован инфраструктурный </a:t>
            </a:r>
            <a:r>
              <a:rPr lang="ru-RU" sz="1600" dirty="0" smtClean="0"/>
              <a:t>лист 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 smtClean="0"/>
              <a:t>Объявлены </a:t>
            </a:r>
            <a:r>
              <a:rPr lang="ru-RU" sz="1600" dirty="0"/>
              <a:t>закупки товаров, работ, услуг для создания центров «Точка роста</a:t>
            </a:r>
            <a:r>
              <a:rPr lang="ru-RU" sz="1600" dirty="0" smtClean="0"/>
              <a:t>» (до 1 апреля)</a:t>
            </a:r>
            <a:endParaRPr lang="ru-RU" sz="1600" dirty="0"/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Сформированы проекты зонирования Центров «Точка роста</a:t>
            </a:r>
            <a:r>
              <a:rPr lang="ru-RU" sz="1600" dirty="0" smtClean="0"/>
              <a:t>»</a:t>
            </a:r>
            <a:r>
              <a:rPr lang="ru-RU" sz="1600" dirty="0"/>
              <a:t> (до 1 апреля)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 smtClean="0"/>
              <a:t>Проведен </a:t>
            </a:r>
            <a:r>
              <a:rPr lang="ru-RU" sz="1600" dirty="0"/>
              <a:t>мониторинг работ по приведению площадок центров «Точка роста» в соответствие с методическими рекомендациями Министерства просвещения Российской </a:t>
            </a:r>
            <a:r>
              <a:rPr lang="ru-RU" sz="1600" dirty="0" smtClean="0"/>
              <a:t>Федерации (25 августа)</a:t>
            </a:r>
            <a:endParaRPr lang="ru-RU" sz="1600" dirty="0"/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Начало работы </a:t>
            </a:r>
            <a:r>
              <a:rPr lang="ru-RU" sz="1600" dirty="0" smtClean="0"/>
              <a:t>(1 сентября)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1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Минимальные индикаторы и показатели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реализации мероприятий по созданию и функционированию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общеобразовательных организациях, расположенных в сельской местности и малых городах, центров образования естественно-научной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технологической направленностей «Точка роста»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74149"/>
              </p:ext>
            </p:extLst>
          </p:nvPr>
        </p:nvGraphicFramePr>
        <p:xfrm>
          <a:off x="488850" y="1523352"/>
          <a:ext cx="8655150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079"/>
                <a:gridCol w="4752528"/>
                <a:gridCol w="1728192"/>
                <a:gridCol w="18073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индикатора (показателя)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значение в год для ОУ, не являющихся малокомплектными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значение в год для малокомплектных ОУ	</a:t>
                      </a:r>
                    </a:p>
                  </a:txBody>
                  <a:tcPr anchor="ctr"/>
                </a:tc>
              </a:tr>
              <a:tr h="16613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обучающихся, осваивающих два и более учебных предмета из числа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</a:t>
                      </a:r>
                      <a:r>
                        <a:rPr lang="ru-RU" sz="1400" dirty="0" err="1" smtClean="0"/>
                        <a:t>общеинтеллектуальной</a:t>
                      </a:r>
                      <a:r>
                        <a:rPr lang="ru-RU" sz="1400" dirty="0" smtClean="0"/>
                        <a:t> направленности с использованием средств обучения и воспитания Центра «Точка роста» (человек)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 (в год открытия – 150)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 (в год открытия – 50)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обучающихся,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 (в год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открытия – 30)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(в год открытия – 15)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оператора5 (%)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19930" y="3212976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В случае, если в </a:t>
            </a:r>
            <a:r>
              <a:rPr lang="ru-RU" sz="1200" b="1" i="1" dirty="0" smtClean="0">
                <a:solidFill>
                  <a:srgbClr val="C00000"/>
                </a:solidFill>
              </a:rPr>
              <a:t>ОУ общая </a:t>
            </a:r>
            <a:r>
              <a:rPr lang="ru-RU" sz="1200" b="1" i="1" dirty="0">
                <a:solidFill>
                  <a:srgbClr val="C00000"/>
                </a:solidFill>
              </a:rPr>
              <a:t>численность обучающихся меньше указанного значения, значение показателя должно составлять не менее 80% от общей численности обучающихся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8166" y="4798840"/>
            <a:ext cx="36858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 smtClean="0">
                <a:solidFill>
                  <a:srgbClr val="C00000"/>
                </a:solidFill>
              </a:rPr>
              <a:t>В случае</a:t>
            </a:r>
            <a:r>
              <a:rPr lang="ru-RU" sz="1200" b="1" i="1" dirty="0">
                <a:solidFill>
                  <a:srgbClr val="C00000"/>
                </a:solidFill>
              </a:rPr>
              <a:t>, если в </a:t>
            </a:r>
            <a:r>
              <a:rPr lang="ru-RU" sz="1200" b="1" i="1" dirty="0" smtClean="0">
                <a:solidFill>
                  <a:srgbClr val="C00000"/>
                </a:solidFill>
              </a:rPr>
              <a:t>ОУ общая </a:t>
            </a:r>
            <a:r>
              <a:rPr lang="ru-RU" sz="1200" b="1" i="1" dirty="0">
                <a:solidFill>
                  <a:srgbClr val="C00000"/>
                </a:solidFill>
              </a:rPr>
              <a:t>численность обучающихся меньше значения, указанного в показателе 1, значение показателя должно составлять не менее 20% от общей численности обучающихся.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4697" y="6342843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Для малокомплектных общеобразовательных организаций допускается отсутствие лицензии на дополнительное образование и реализуемых программ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517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1605</Words>
  <Application>Microsoft Office PowerPoint</Application>
  <PresentationFormat>Экран (4:3)</PresentationFormat>
  <Paragraphs>188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Содержание ФП «Современная школа»</vt:lpstr>
      <vt:lpstr>Содержание ФП «Современная школа»</vt:lpstr>
      <vt:lpstr>Содержание ФП «Современная школа»</vt:lpstr>
      <vt:lpstr>Содержание ФП «Современная школа»</vt:lpstr>
      <vt:lpstr>План мероприятий по реализации регионального проекта «Современная школа»</vt:lpstr>
      <vt:lpstr>Методические рекомендации</vt:lpstr>
      <vt:lpstr>КОМПЛЕКС МЕР  («дорожная карта») по созданию и функционированию  в общеобразовательных организациях, расположенных  в сельской местности и малых городах Республики Башкортостан,  центров образования естественно-научной и технологической направленностей «Точка роста»</vt:lpstr>
      <vt:lpstr>Минимальные индикаторы и показатели  реализации мероприятий по созданию и функционированию  в общеобразовательных организациях, расположенных в сельской местности и малых городах, центров образования естественно-научной  и технологической направленностей «Точка роста»</vt:lpstr>
      <vt:lpstr>ПОРУЧЕНИЕ</vt:lpstr>
      <vt:lpstr>Комплект оборудование центра «Точка роста»</vt:lpstr>
      <vt:lpstr>Стандартный комплект оборудование центра «Точка роста» </vt:lpstr>
      <vt:lpstr>Профильный комплект оборудование центра «Точка роста» </vt:lpstr>
      <vt:lpstr>ПОРУЧЕНИЕ</vt:lpstr>
      <vt:lpstr>Презентация PowerPoint</vt:lpstr>
      <vt:lpstr>Презентация PowerPoint</vt:lpstr>
      <vt:lpstr>ПОРУЧЕНИЕ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Татьяна Васильевна</dc:creator>
  <cp:lastModifiedBy>ИПЦ</cp:lastModifiedBy>
  <cp:revision>130</cp:revision>
  <cp:lastPrinted>2021-01-19T10:17:52Z</cp:lastPrinted>
  <dcterms:created xsi:type="dcterms:W3CDTF">2020-07-09T03:40:40Z</dcterms:created>
  <dcterms:modified xsi:type="dcterms:W3CDTF">2021-01-20T12:26:52Z</dcterms:modified>
</cp:coreProperties>
</file>